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71" r:id="rId4"/>
    <p:sldId id="270" r:id="rId5"/>
    <p:sldId id="257" r:id="rId6"/>
    <p:sldId id="259" r:id="rId7"/>
    <p:sldId id="260" r:id="rId8"/>
    <p:sldId id="265" r:id="rId9"/>
    <p:sldId id="264" r:id="rId10"/>
    <p:sldId id="269" r:id="rId11"/>
    <p:sldId id="261" r:id="rId12"/>
    <p:sldId id="266" r:id="rId13"/>
    <p:sldId id="267" r:id="rId14"/>
    <p:sldId id="262" r:id="rId15"/>
    <p:sldId id="268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68A"/>
    <a:srgbClr val="FEFEFE"/>
    <a:srgbClr val="E6E6E6"/>
    <a:srgbClr val="425C90"/>
    <a:srgbClr val="344577"/>
    <a:srgbClr val="3D658E"/>
    <a:srgbClr val="1D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D2C2B-E6B9-4E09-8750-176EB542717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29E1-7A57-4C47-809C-3FE89140A2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6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C28D4-3D62-4535-AD27-41A4AD9C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C02B09D-CC8E-4DB0-8EF3-94DDD14B5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D9CCD2-F043-4BBC-9852-E949E9DA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5D6A5-AB1A-468B-A584-E8A8A05B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56DBCB-8764-4A5E-A0D6-E37FA4F6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9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A3D64-C18D-48A7-BB09-58B7C8BE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0599F1-9AD1-4707-86C3-98575F253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8FE07A-0F42-47C1-9350-3B60910E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F22460-C2D6-4920-908E-B9A4F16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2D7E31-2B45-49E4-9237-D9A5C8FA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0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AD88DB-CD90-4515-B33E-0CBF32350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0E6FF5-50DF-40A6-94D9-83515D1BC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FB0A18-1DF9-4C9F-B39E-55396118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3F2E7E-0DE4-41B3-8150-D35EFE1B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05E74B-BA20-4CD1-96A2-3381F19A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303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5A8C-C7F7-493C-98CE-28C116BE4B4B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06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521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485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435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29/05/2021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86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67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29/05/2021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81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54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9755A-583D-455B-AF21-E5A76D40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DA7B20-9FD6-45FA-B68A-434DA792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6840FA-D09C-4DDC-A85C-5E59BA7D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CF1D-2206-4D88-81D1-90BADCABA9AE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7CF74B-B480-4246-98A7-89A9E64B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FEDD8-DB7F-4C51-86B7-B61B4547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46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19225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2615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43257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352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78106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922F-0B48-4327-825E-5BE4303E7844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32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257F-07AC-4CDE-81EE-BE6C13765AA4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9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1D940-8864-40AF-9C62-0E3E0503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BDF614-F036-4907-905C-9830F3EBC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9DAE43-12C1-451D-8B4C-3449B712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94ABC-37B0-443E-A684-4A0B556F2FB0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C33E6B-AB85-4029-8A8A-AEF96899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32DBF5-4571-4B51-AF04-7DC13B7E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29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B8573-F948-4D19-A0BC-21FD6BAA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A925BE-8AC1-49E8-9234-E2FF6DCF3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D062E7-6EDB-49E7-9A23-8D088E3F2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22BD1C-A807-4B3E-816C-7F91DCF4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FD18-F827-476B-9B09-B24B5EEE50BE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B98ACC-2858-4D88-99BB-1D73D86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FE3144-6432-4110-89E4-808655B6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93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FB30C-0235-4510-83BE-0D064512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C1628E-AA44-409E-8333-45AD579F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38B0B5-6C92-4F8E-B34E-CC602D700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67A3F10-AC23-4646-9EAE-431DD9F49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855A784-0CD4-4F00-A858-4466BE934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FC4783-0C1C-46D1-AA90-563DCF8A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26F8-9107-4303-819D-7BABF75EF283}" type="datetime1">
              <a:rPr lang="it-IT" smtClean="0"/>
              <a:t>29/05/2021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96F4AAD-FCFD-4126-B1DE-5B661E1A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B756E6-0099-4E07-87D7-5C825B82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09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D373AD-CB43-4A22-8AE6-FF74A75E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BE0E32-4517-4D5A-953C-CFA5ECED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5A52-AF69-4285-B4C1-C04521A33DA0}" type="datetime1">
              <a:rPr lang="it-IT" smtClean="0"/>
              <a:t>29/05/2021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97AA0B-506A-4C51-812C-79542D33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D75A6C-D06A-4386-AAE5-61E59708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55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E47770-7994-4E35-AEB2-D3CD8E18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81D-8DF3-4798-8D06-8B203F9EFDA0}" type="datetime1">
              <a:rPr lang="it-IT" smtClean="0"/>
              <a:t>29/05/2021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ABFC02-BAB8-489E-BE85-C6E4ED99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4D0B71-584D-4C94-8174-A948AF2F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33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101C8A-9C37-4C19-B0BB-E985B409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9003D1-35DE-4ED6-B337-0F0E9F0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44E71C-DF34-44A9-ABDC-EDFA93AB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58932E-2EA7-4DAB-9CCF-02B12AF5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46FA-3EFD-4E0C-A319-7CDB294AAA05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D3623B-585E-4FED-80A1-FAA02FCA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3EC84D-3769-460F-AA08-8F6C4D72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96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010BE-B0BA-4E6E-BEF1-DF1205B7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916827-D841-4190-B563-4F58BFAF0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80B783-6186-4544-8785-6A79F8A14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EFB067-5841-40D7-8A3C-CD9C188C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6B9F-EA76-4681-AD1C-C1957C0FDACF}" type="datetime1">
              <a:rPr lang="it-IT" smtClean="0"/>
              <a:t>29/05/2021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0ADB0C-0BB9-4893-94A0-53E62EF2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E0C412-C423-41DC-9239-81B6D51B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7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48175E-2060-448C-963B-2FF997D8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E00DB0-E0B9-4254-A872-8D9831E7C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200F19-3ABA-4128-8B21-2ECC7EE5A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D6BDDD-5162-4C6E-BF31-4613A23B1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7EC751-56AA-4F8D-82C7-6DD8AC4EC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C63B65-1C5B-474C-AD6B-DA1133078133}" type="datetime1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F0A4FB-E032-44F9-9868-0E65E9FC56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143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431E12-C8BB-41D3-93BD-A437CA448B5A}"/>
              </a:ext>
            </a:extLst>
          </p:cNvPr>
          <p:cNvSpPr txBox="1"/>
          <p:nvPr/>
        </p:nvSpPr>
        <p:spPr>
          <a:xfrm>
            <a:off x="1017496" y="3767436"/>
            <a:ext cx="35430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Alessandro Minoli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Flavio Perini</a:t>
            </a:r>
          </a:p>
          <a:p>
            <a:pPr algn="r"/>
            <a:r>
              <a:rPr lang="it-IT" sz="28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Francesco Torgano</a:t>
            </a:r>
          </a:p>
          <a:p>
            <a:pPr algn="r"/>
            <a:endParaRPr lang="it-IT" sz="2800" dirty="0">
              <a:solidFill>
                <a:schemeClr val="tx1">
                  <a:lumMod val="95000"/>
                </a:schemeClr>
              </a:solidFill>
              <a:latin typeface="+mj-lt"/>
              <a:ea typeface="Verdana" panose="020B0604030504040204" pitchFamily="34" charset="0"/>
            </a:endParaRPr>
          </a:p>
          <a:p>
            <a:pPr algn="r"/>
            <a:r>
              <a:rPr lang="it-IT" sz="24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SciViz A.A. 2020-21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22261D-2811-472C-9000-10B2D29F94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921597"/>
            <a:ext cx="3349888" cy="1124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5652F2-B7CB-4B3A-A7F1-EEEB97D864BB}"/>
              </a:ext>
            </a:extLst>
          </p:cNvPr>
          <p:cNvSpPr txBox="1"/>
          <p:nvPr/>
        </p:nvSpPr>
        <p:spPr>
          <a:xfrm>
            <a:off x="972755" y="622850"/>
            <a:ext cx="797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Dimensionality</a:t>
            </a:r>
          </a:p>
          <a:p>
            <a:pPr algn="ctr"/>
            <a:r>
              <a:rPr lang="it-IT" sz="7200" dirty="0">
                <a:solidFill>
                  <a:schemeClr val="tx1">
                    <a:lumMod val="95000"/>
                  </a:schemeClr>
                </a:solidFill>
                <a:latin typeface="+mj-lt"/>
                <a:ea typeface="Verdana" panose="020B0604030504040204" pitchFamily="34" charset="0"/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282590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/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3) Applica metric MDS con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come input per ottenere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 bassa dimensionalità), 	cioè un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del dataset che preserva le distanze geodesiche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1372DC9-F27A-4582-9B4B-8E4FF1055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" y="493262"/>
                <a:ext cx="10347649" cy="639214"/>
              </a:xfrm>
              <a:prstGeom prst="rect">
                <a:avLst/>
              </a:prstGeom>
              <a:blipFill>
                <a:blip r:embed="rId3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, ricava i punti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Questo problema di embedding è chiamato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(metric) multi-dimensional scaling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Più generalmente il problema è: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Dati gli oggetti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(ad alta dimensionalità) , 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trova un embedding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t.c.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una generale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non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ottenere un tale embedding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senza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distorsione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dati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7" y="2016432"/>
                <a:ext cx="10347649" cy="3001656"/>
              </a:xfrm>
              <a:prstGeom prst="rect">
                <a:avLst/>
              </a:prstGeom>
              <a:blipFill>
                <a:blip r:embed="rId4"/>
                <a:stretch>
                  <a:fillRect l="-294" b="-14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72C399E6-A478-4689-9016-0223DAC422C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FDE6CC-EE84-48DB-A39A-A973C000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517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Classic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 una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distanze euclidee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possiamo esprimere in termini di entrate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la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matrice di Gram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 entrate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in questo modo: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it-IT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it-IT" b="1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b="1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b="1" i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è una matrice definita positiva, perciò possiamo decomporla nella forma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it-IT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endParaRPr lang="it-IT" sz="16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-esima riga di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sarà l’embedding del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trovare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calcoliamo la decomposizione spettrale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l-G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𝛬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t-IT" b="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Tipicamente, scegliamo una dimensione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 poniamo: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uguale alle prime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colonne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uguale alla matrice diagonale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i primi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autovalori sulla diagonale</a:t>
                </a:r>
              </a:p>
              <a:p>
                <a:pPr marL="1257300" lvl="2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l-G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ra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5174173"/>
              </a:xfrm>
              <a:prstGeom prst="rect">
                <a:avLst/>
              </a:prstGeom>
              <a:blipFill>
                <a:blip r:embed="rId2"/>
                <a:stretch>
                  <a:fillRect l="-943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8F71343F-97AB-4811-B60E-770955BE224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9BAF1A-D122-4032-B0F8-204D05B3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/>
              <p:nvPr/>
            </p:nvSpPr>
            <p:spPr>
              <a:xfrm>
                <a:off x="589694" y="237146"/>
                <a:ext cx="10347649" cy="357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Metric MDS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non è di sole distanze euclidee non riusciremo a ricavare un embedding perfetto.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Perciò definiamo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stress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ad esempio: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𝑠𝑡𝑟𝑒𝑠𝑠</m:t>
                    </m:r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𝑒𝑚𝑏𝑒𝑑𝑑𝑖𝑛𝑔</m:t>
                        </m:r>
                      </m:e>
                    </m:d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(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Cercheremo di trovare un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che minimizzi lo stress tramite un algoritmo standard di ottimizzazione non convessa (es. discesa del gradiente). </a:t>
                </a:r>
                <a:endParaRPr lang="it-IT" b="0" dirty="0">
                  <a:solidFill>
                    <a:schemeClr val="accent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23927ED-808F-488B-805D-048DAD24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" y="237146"/>
                <a:ext cx="10347649" cy="3573542"/>
              </a:xfrm>
              <a:prstGeom prst="rect">
                <a:avLst/>
              </a:prstGeom>
              <a:blipFill>
                <a:blip r:embed="rId2"/>
                <a:stretch>
                  <a:fillRect l="-943" t="-1365" b="-1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43C95164-5ADD-4FF6-8347-E4741344B30E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90A025-AFFC-4E4D-AAAF-002B61CA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7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837651B-0D7F-45DD-8A0B-D337ACF0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6" y="742627"/>
            <a:ext cx="5767878" cy="46009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226D57-8616-4788-99E4-D7C69DDC2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3951" r="57396" b="9992"/>
          <a:stretch/>
        </p:blipFill>
        <p:spPr>
          <a:xfrm>
            <a:off x="853221" y="3241859"/>
            <a:ext cx="2206441" cy="22064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C1FC-0919-446A-B423-5715D0389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5E8"/>
              </a:clrFrom>
              <a:clrTo>
                <a:srgbClr val="F8F5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3" t="4134" r="2518" b="9809"/>
          <a:stretch/>
        </p:blipFill>
        <p:spPr>
          <a:xfrm>
            <a:off x="3479340" y="3241859"/>
            <a:ext cx="2206441" cy="22064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FF8551-330A-489B-977A-83E9E657C747}"/>
              </a:ext>
            </a:extLst>
          </p:cNvPr>
          <p:cNvSpPr txBox="1"/>
          <p:nvPr/>
        </p:nvSpPr>
        <p:spPr>
          <a:xfrm>
            <a:off x="853220" y="5467566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ISOMAP (global)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DAA84F-C7C1-41E6-9773-DD0DA8D9D8A3}"/>
              </a:ext>
            </a:extLst>
          </p:cNvPr>
          <p:cNvSpPr txBox="1"/>
          <p:nvPr/>
        </p:nvSpPr>
        <p:spPr>
          <a:xfrm>
            <a:off x="3479339" y="5471473"/>
            <a:ext cx="22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LLE (local)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/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Garanzia teorica che,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campioni presi uniformemente da un manifold “buono” , 		           per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func>
                      <m:funcPr>
                        <m:ctrlP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it-IT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		  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 cammini minimi sul grafo pesato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convergono 	          alle distanze geodesiche fra i campioni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𝑁𝑙𝑜𝑔</m:t>
                        </m:r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it-IT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Problema dei buchi nel manifold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EC6BAE-5B79-490B-9778-067B474E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" y="503087"/>
                <a:ext cx="6719888" cy="2425087"/>
              </a:xfrm>
              <a:prstGeom prst="rect">
                <a:avLst/>
              </a:prstGeom>
              <a:blipFill>
                <a:blip r:embed="rId4"/>
                <a:stretch>
                  <a:fillRect l="-363" b="-2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D700A95A-F55F-407D-812C-456A78653F87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33F27D-75BF-4459-A415-61D3EE70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7536F61-F76F-4085-9A97-1BE142743BB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B3CC9F-FD96-4397-A6A9-92171DB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AD4805-7BAF-4D64-B141-6DA4EEC95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5" y="215855"/>
            <a:ext cx="9866109" cy="59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C7536F61-F76F-4085-9A97-1BE142743BB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B3CC9F-FD96-4397-A6A9-92171DB2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666E125-6F92-41A9-A54B-2AC35C3A9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" y="215250"/>
            <a:ext cx="10352206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0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2900825" y="2168830"/>
            <a:ext cx="6390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8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ISOMAP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6302EBB-5DE4-4338-8747-B9F324E433C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DD5BFE-94C8-4201-A454-FC0DE2AA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F4AC80A-F1F8-43F2-B537-F7AE7B6C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1418108"/>
            <a:ext cx="5184912" cy="3950848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2E175AC-7EFC-485D-B658-32E6FF15571B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Cosa significa ridurre la dimensionalità?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3939674-049A-4386-A996-74C480811D40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781E-1CF3-4B9F-92B7-DE9CF86A7B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7963BA4-0452-460A-8252-ECF01F87BB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31" y="1395647"/>
            <a:ext cx="5261620" cy="40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D092386-4F8F-43B8-A7F6-2F7373747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" b="4539"/>
          <a:stretch/>
        </p:blipFill>
        <p:spPr>
          <a:xfrm>
            <a:off x="3044560" y="163815"/>
            <a:ext cx="6487166" cy="19017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F832470-0A7F-4D81-9D22-BFDF6D4A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2"/>
          <a:stretch/>
        </p:blipFill>
        <p:spPr>
          <a:xfrm>
            <a:off x="3044559" y="2210499"/>
            <a:ext cx="6487167" cy="1901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8CC081E-BD50-495C-9FD2-014ACE0F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9"/>
          <a:stretch/>
        </p:blipFill>
        <p:spPr>
          <a:xfrm>
            <a:off x="3069725" y="4257184"/>
            <a:ext cx="6487167" cy="183858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D335A4-B280-44E2-9039-BA8AFD93C4ED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FB9FCB-E3DA-47C4-94E7-FDA90B0A01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09AB2E3-8230-4F60-898A-CC098C01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03"/>
          <a:stretch/>
        </p:blipFill>
        <p:spPr>
          <a:xfrm>
            <a:off x="5495331" y="1632092"/>
            <a:ext cx="2313744" cy="27864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92E637-62AF-4798-A957-F338C46E1F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1751726"/>
            <a:ext cx="4113894" cy="28553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903471F-4AC6-4632-BCF8-52AECD02B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73418"/>
          <a:stretch/>
        </p:blipFill>
        <p:spPr>
          <a:xfrm>
            <a:off x="8103996" y="2720804"/>
            <a:ext cx="3432497" cy="8669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895196-CDFA-4A9F-AF17-224C91365371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L’intuizione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23010E-B027-44CA-9464-33EDF65694D6}"/>
              </a:ext>
            </a:extLst>
          </p:cNvPr>
          <p:cNvSpPr/>
          <p:nvPr/>
        </p:nvSpPr>
        <p:spPr>
          <a:xfrm>
            <a:off x="0" y="6199639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0F9986-756E-4A4B-80A1-810DAE5DA7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43527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8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/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Input: 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(ad alta dimensionalità)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una funzione di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scegliamo la euclidea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1) Costruzione del grafo pesato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Troviamo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 ogni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K-nearest neighbors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Fixed radius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t-IT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it-IT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Uniamo i neighbors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𝓝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con archi di peso</a:t>
                </a:r>
                <a:endParaRPr lang="it-IT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∀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it-IT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locali</a:t>
                </a:r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</a:p>
              <a:p>
                <a:endParaRPr lang="it-IT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85E3D79-BE8C-4FF0-911D-E6107EAD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15" y="1032522"/>
                <a:ext cx="6886385" cy="4951933"/>
              </a:xfrm>
              <a:prstGeom prst="rect">
                <a:avLst/>
              </a:prstGeom>
              <a:blipFill>
                <a:blip r:embed="rId2"/>
                <a:stretch>
                  <a:fillRect l="-708" t="-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magine 41">
            <a:extLst>
              <a:ext uri="{FF2B5EF4-FFF2-40B4-BE49-F238E27FC236}">
                <a16:creationId xmlns:a16="http://schemas.microsoft.com/office/drawing/2014/main" id="{986ADD05-6758-4D67-B5CE-1069F2AD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" y="1030753"/>
            <a:ext cx="5114684" cy="39238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DFA6B5-D0B1-43F7-9898-250821FE49CE}"/>
              </a:ext>
            </a:extLst>
          </p:cNvPr>
          <p:cNvSpPr txBox="1"/>
          <p:nvPr/>
        </p:nvSpPr>
        <p:spPr>
          <a:xfrm>
            <a:off x="0" y="25238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3F568A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Algoritmo di ISOMAP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79AF926-9C37-4A5A-9B8B-2D897198C02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9BBC6D-DA6B-4C43-B167-BE38B1EFBD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it-I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it-IT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r>
                        <a:rPr lang="it-IT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viola la disuguaglianza triangolare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360" y="1338214"/>
                <a:ext cx="2435390" cy="1200329"/>
              </a:xfrm>
              <a:prstGeom prst="rect">
                <a:avLst/>
              </a:prstGeom>
              <a:blipFill>
                <a:blip r:embed="rId3"/>
                <a:stretch>
                  <a:fillRect b="-7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DBA11B9-9EDC-499C-A232-7966CC1F4FAC}"/>
              </a:ext>
            </a:extLst>
          </p:cNvPr>
          <p:cNvSpPr txBox="1"/>
          <p:nvPr/>
        </p:nvSpPr>
        <p:spPr>
          <a:xfrm>
            <a:off x="1129722" y="5105467"/>
            <a:ext cx="4370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grafo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connesso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vale la </a:t>
            </a:r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disuguaglianza triangolare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/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2) Ricava la matrice di distanze </a:t>
                </a:r>
                <a14:m>
                  <m:oMath xmlns:m="http://schemas.openxmlformats.org/officeDocument/2006/math">
                    <m:r>
                      <a:rPr lang="it-IT" sz="2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𝑫</m:t>
                    </m:r>
                  </m:oMath>
                </a14:m>
                <a:endParaRPr lang="it-IT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it-IT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calcolando le distanze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it-IT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𝑠𝑝</m:t>
                        </m:r>
                      </m:sub>
                    </m:sSub>
                    <m:r>
                      <a:rPr lang="it-IT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dei cammini minimi fra tutte le coppie di punti usando l’algoritmo di Dijkstra o di Floyd-Warshall</a:t>
                </a:r>
              </a:p>
              <a:p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(distanze </a:t>
                </a: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geodesiche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715D88E-25C3-401D-A2A2-304C6AEC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973" y="3659432"/>
                <a:ext cx="4806059" cy="1960408"/>
              </a:xfrm>
              <a:prstGeom prst="rect">
                <a:avLst/>
              </a:prstGeom>
              <a:blipFill>
                <a:blip r:embed="rId4"/>
                <a:stretch>
                  <a:fillRect l="-1014" t="-311" b="-31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8829C90-2B24-4DA8-9945-A6BBBB79A1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1" y="385893"/>
            <a:ext cx="5774094" cy="44213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04024E0-2CC4-458A-8F1E-2B2B9129D8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4880" y="385893"/>
            <a:ext cx="2781300" cy="21526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8AE414A-5C95-4B7D-8429-511EFA3EB653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AF19D7-9A01-4863-90FA-B0A325B16FA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4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FD5960-C036-4B2F-BDB3-46DF8482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4" y="914138"/>
            <a:ext cx="9219564" cy="4820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/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Come scegliere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3F568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CF2F0A4-CFC9-49C5-BDF7-11E01413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83"/>
                <a:ext cx="12191999" cy="461665"/>
              </a:xfrm>
              <a:prstGeom prst="rect">
                <a:avLst/>
              </a:prstGeom>
              <a:blipFill>
                <a:blip r:embed="rId3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9A73C18A-44E5-4A72-B67E-D106FF3DDAA6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36A35A-0D2D-4385-B3AF-CBA6AD71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magine 69">
            <a:extLst>
              <a:ext uri="{FF2B5EF4-FFF2-40B4-BE49-F238E27FC236}">
                <a16:creationId xmlns:a16="http://schemas.microsoft.com/office/drawing/2014/main" id="{59979DE8-6491-4649-9027-260E99E7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692" y="1237866"/>
            <a:ext cx="4999794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/>
              <p:nvPr/>
            </p:nvSpPr>
            <p:spPr>
              <a:xfrm>
                <a:off x="4671242" y="3933199"/>
                <a:ext cx="774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𝑘</m:t>
                      </m:r>
                      <m:r>
                        <a:rPr lang="it-IT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82ED0AC2-0576-4C46-9310-1FE3F2F4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242" y="3933199"/>
                <a:ext cx="7749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" name="Tabella 76">
            <a:extLst>
              <a:ext uri="{FF2B5EF4-FFF2-40B4-BE49-F238E27FC236}">
                <a16:creationId xmlns:a16="http://schemas.microsoft.com/office/drawing/2014/main" id="{A7C549CA-58C2-4ADB-9FBE-C8EB09EC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52383"/>
              </p:ext>
            </p:extLst>
          </p:nvPr>
        </p:nvGraphicFramePr>
        <p:xfrm>
          <a:off x="6895015" y="940039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9590493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7996509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402297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810404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3406349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1025559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928446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22527758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endParaRPr lang="it-IT" sz="1600" dirty="0">
                        <a:solidFill>
                          <a:srgbClr val="1D1E1C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2812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6317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2668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559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907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79738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542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317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BBF64171-7FB6-4EEE-BABC-4143EE384769}"/>
                  </a:ext>
                </a:extLst>
              </p:cNvPr>
              <p:cNvSpPr txBox="1"/>
              <p:nvPr/>
            </p:nvSpPr>
            <p:spPr>
              <a:xfrm>
                <a:off x="0" y="252383"/>
                <a:ext cx="1219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rgbClr val="3F568A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Matrice di distanze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rgbClr val="3F568A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endParaRPr lang="it-IT" sz="2400" dirty="0">
                  <a:solidFill>
                    <a:srgbClr val="3F568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BBF64171-7FB6-4EEE-BABC-4143EE38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383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FE396EA8-28D2-4A4C-8F68-2F48A8C5A9A5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rgbClr val="3F568A"/>
          </a:solidFill>
          <a:ln>
            <a:solidFill>
              <a:srgbClr val="3D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2EE95A-98C8-41F2-AF1B-2A0C3BD2F3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" y="6235138"/>
            <a:ext cx="1725530" cy="5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6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zion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1589</TotalTime>
  <Words>593</Words>
  <Application>Microsoft Office PowerPoint</Application>
  <PresentationFormat>Widescreen</PresentationFormat>
  <Paragraphs>151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Gothic</vt:lpstr>
      <vt:lpstr>Verdana</vt:lpstr>
      <vt:lpstr>Wingdings</vt:lpstr>
      <vt:lpstr>Wingdings 3</vt:lpstr>
      <vt:lpstr>Tema di Office</vt:lpstr>
      <vt:lpstr>Sezione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Minoli</dc:creator>
  <cp:lastModifiedBy>Alessandro Minoli</cp:lastModifiedBy>
  <cp:revision>87</cp:revision>
  <dcterms:created xsi:type="dcterms:W3CDTF">2021-05-05T09:12:40Z</dcterms:created>
  <dcterms:modified xsi:type="dcterms:W3CDTF">2021-05-29T13:42:05Z</dcterms:modified>
</cp:coreProperties>
</file>